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79" r:id="rId3"/>
    <p:sldId id="280" r:id="rId4"/>
    <p:sldId id="281" r:id="rId5"/>
    <p:sldId id="282" r:id="rId6"/>
    <p:sldId id="283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3" r:id="rId16"/>
    <p:sldId id="28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55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azilimcilardunyasi.com/2017/01/cocomo-constructive-costing-model.html" TargetMode="External"/><Relationship Id="rId2" Type="http://schemas.openxmlformats.org/officeDocument/2006/relationships/hyperlink" Target="https://slidetodoc.com/chapter-23-software-cost-estimation-ian-sommerville-2000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C6625CA-7FC1-5A43-AA14-EBB97EAB43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Yazılım Ekonomisi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9A2BFD2-2EA8-A34E-BD9D-07A1A565AE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Dr. Yunus Santur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2131BC3A-996B-9E4C-9AB1-503205CE4E4B}"/>
              </a:ext>
            </a:extLst>
          </p:cNvPr>
          <p:cNvSpPr txBox="1"/>
          <p:nvPr/>
        </p:nvSpPr>
        <p:spPr>
          <a:xfrm>
            <a:off x="10018643" y="27928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18032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4790FBB-0592-B044-85A0-0BE5FD53E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Yukarıdan aşağıya, aşağıdan yukarıya analiz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09C4296-F25C-304C-A68C-225D08379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İş süreçlerini daha iyi bilenler yukarıdan-aşağıya, teknik süreçleri daha iyi bilenler ise aşağıdan yukarıya analiz yaparlar.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4B98D545-3313-6F4E-B74B-63287852E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7" y="2055744"/>
            <a:ext cx="3778647" cy="2675282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209177AB-C5F1-6145-A073-C9FC602B9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1122" y="2121193"/>
            <a:ext cx="3450288" cy="260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12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E3B768E-FA4B-2344-B951-0BB404172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Cocomo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102D64E-DA8D-5947-971B-72FE6367F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 err="1"/>
              <a:t>Constructive</a:t>
            </a:r>
            <a:r>
              <a:rPr lang="tr-TR" b="1" dirty="0"/>
              <a:t> </a:t>
            </a:r>
            <a:r>
              <a:rPr lang="tr-TR" b="1" dirty="0" err="1"/>
              <a:t>Costing</a:t>
            </a:r>
            <a:r>
              <a:rPr lang="tr-TR" b="1" dirty="0"/>
              <a:t> Model</a:t>
            </a:r>
          </a:p>
          <a:p>
            <a:endParaRPr lang="tr-TR" dirty="0"/>
          </a:p>
          <a:p>
            <a:r>
              <a:rPr lang="tr-TR" dirty="0" err="1"/>
              <a:t>Barry</a:t>
            </a:r>
            <a:r>
              <a:rPr lang="tr-TR" dirty="0"/>
              <a:t> </a:t>
            </a:r>
            <a:r>
              <a:rPr lang="tr-TR" dirty="0" err="1"/>
              <a:t>Boehm</a:t>
            </a:r>
            <a:r>
              <a:rPr lang="tr-TR" dirty="0"/>
              <a:t> tarafından geliştirilmiş </a:t>
            </a:r>
            <a:r>
              <a:rPr lang="tr-TR" dirty="0" err="1"/>
              <a:t>algoritmik</a:t>
            </a:r>
            <a:r>
              <a:rPr lang="tr-TR" dirty="0"/>
              <a:t> bir yazılım maliyet kestirim yöntemidir.</a:t>
            </a:r>
          </a:p>
          <a:p>
            <a:endParaRPr lang="tr-TR" dirty="0"/>
          </a:p>
          <a:p>
            <a:pPr algn="just"/>
            <a:r>
              <a:rPr lang="tr-TR" dirty="0"/>
              <a:t>Bu yöntem, geçmiş proje verileri ve mevcut proje özelliklerinden türetilen parametreler ile beraber temel bir regresyon formülü kullanır.</a:t>
            </a:r>
          </a:p>
          <a:p>
            <a:endParaRPr lang="tr-TR" dirty="0"/>
          </a:p>
          <a:p>
            <a:r>
              <a:rPr lang="tr-TR" dirty="0"/>
              <a:t>Basit, orta ve detaylı model olmak üzere üçe ayrılır.</a:t>
            </a:r>
            <a:br>
              <a:rPr lang="tr-TR" dirty="0"/>
            </a:b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64584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C227548-9F60-D347-A85C-FD1E1AB82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Basit </a:t>
            </a:r>
            <a:r>
              <a:rPr lang="tr-TR" dirty="0" err="1"/>
              <a:t>cocomo</a:t>
            </a:r>
            <a:r>
              <a:rPr lang="tr-TR" dirty="0"/>
              <a:t> modeli 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CE84F7B-4ACF-424C-B5E3-7766A310B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Basit </a:t>
            </a:r>
            <a:r>
              <a:rPr lang="tr-TR" dirty="0" err="1"/>
              <a:t>cocomo</a:t>
            </a:r>
            <a:r>
              <a:rPr lang="tr-TR" dirty="0"/>
              <a:t> modeli küçük-orta boy projeler için hızlı kestirim yapmak amacıyla kullanılır.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Avantajı: Hesap makinesi ile kolaylıkla hesaplanabilir.</a:t>
            </a:r>
            <a:br>
              <a:rPr lang="tr-TR" dirty="0"/>
            </a:br>
            <a:r>
              <a:rPr lang="tr-TR" dirty="0"/>
              <a:t>Dezavantajı: Yazılım projesinin geliştirileceği ortam ve yazılımı geliştirecek ekibin özelliklerini dikkate almaz.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FA927FE3-8599-5B42-9A75-735F0FA9B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5989" y="3424428"/>
            <a:ext cx="5829320" cy="230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323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D81D056-5044-6A43-9A04-9FA9DF333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Orta </a:t>
            </a:r>
            <a:r>
              <a:rPr lang="tr-TR" dirty="0" err="1"/>
              <a:t>cocomo</a:t>
            </a:r>
            <a:r>
              <a:rPr lang="tr-TR" dirty="0"/>
              <a:t> modeli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5B1FBCD-7663-7847-948A-26216EEBE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Orta COCOMO modeli sistemin (güvenilirlik, veri tabanı büyüklüğü, işletme ve kayıt sınırlandırmaları, personel özellikleri ve kullanılan yazılım araçları gibi) diğer özelliklerinin hesaba katılması amaçlanmıştır.</a:t>
            </a:r>
          </a:p>
          <a:p>
            <a:pPr algn="just"/>
            <a:endParaRPr lang="tr-TR" dirty="0"/>
          </a:p>
          <a:p>
            <a:pPr algn="just"/>
            <a:endParaRPr lang="tr-TR" dirty="0"/>
          </a:p>
          <a:p>
            <a:pPr algn="just"/>
            <a:endParaRPr lang="tr-TR" dirty="0"/>
          </a:p>
          <a:p>
            <a:pPr algn="just"/>
            <a:br>
              <a:rPr lang="tr-TR" dirty="0"/>
            </a:br>
            <a:endParaRPr lang="tr-TR" dirty="0"/>
          </a:p>
          <a:p>
            <a:pPr algn="just"/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4CE0DD61-2A27-384B-AA1A-88DE5BB97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7" y="3235738"/>
            <a:ext cx="6187641" cy="248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005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0119F9A-3BF6-2440-B134-7A8EAFDEC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Cocomo</a:t>
            </a:r>
            <a:r>
              <a:rPr lang="tr-TR" dirty="0"/>
              <a:t> II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5F29D3D-7032-884B-8053-1294A9307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1981’de </a:t>
            </a:r>
            <a:r>
              <a:rPr lang="tr-TR" dirty="0" err="1"/>
              <a:t>Boehm</a:t>
            </a:r>
            <a:r>
              <a:rPr lang="tr-TR" dirty="0"/>
              <a:t> tarafından ortaya konan COCOMO modeli daha sonra geliştirilmiş ve COCOMO II adını almıştır.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F5A090DB-5AF7-0448-A3EC-D0B2E3385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802" y="1916550"/>
            <a:ext cx="4728821" cy="416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53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B807AF0-C14E-BF4F-A4A1-AB35F0B9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Faktörlerin seçimi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FAA0E7A-79C7-9242-A16A-8B0AE0B20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Bu faktörler, ilgili özellik için </a:t>
            </a:r>
          </a:p>
          <a:p>
            <a:pPr lvl="1"/>
            <a:r>
              <a:rPr lang="tr-TR" dirty="0"/>
              <a:t>düşük (&lt;1)</a:t>
            </a:r>
          </a:p>
          <a:p>
            <a:pPr lvl="1"/>
            <a:r>
              <a:rPr lang="tr-TR" dirty="0"/>
              <a:t>nominal (1) </a:t>
            </a:r>
          </a:p>
          <a:p>
            <a:pPr lvl="1"/>
            <a:r>
              <a:rPr lang="tr-TR" dirty="0"/>
              <a:t>yüksek (&gt;1) </a:t>
            </a:r>
          </a:p>
          <a:p>
            <a:pPr lvl="1"/>
            <a:endParaRPr lang="tr-TR" dirty="0"/>
          </a:p>
          <a:p>
            <a:pPr lvl="1"/>
            <a:r>
              <a:rPr lang="tr-TR" dirty="0"/>
              <a:t>olarak saptanırlar.</a:t>
            </a:r>
          </a:p>
        </p:txBody>
      </p:sp>
    </p:spTree>
    <p:extLst>
      <p:ext uri="{BB962C8B-B14F-4D97-AF65-F5344CB8AC3E}">
        <p14:creationId xmlns:p14="http://schemas.microsoft.com/office/powerpoint/2010/main" val="1625936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3B7C3E6-2528-1B40-9BE4-4CDF826CF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Kaynaklar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D6D7627-7444-D148-92B3-5B5A1F6ED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>
                <a:hlinkClick r:id="rId2"/>
              </a:rPr>
              <a:t>https://slidetodoc.com/chapter-23-software-cost-estimation-ian-sommerville-2000/</a:t>
            </a:r>
            <a:endParaRPr lang="tr-TR" dirty="0"/>
          </a:p>
          <a:p>
            <a:endParaRPr lang="tr-TR" dirty="0"/>
          </a:p>
          <a:p>
            <a:r>
              <a:rPr lang="tr-TR" dirty="0">
                <a:hlinkClick r:id="rId3"/>
              </a:rPr>
              <a:t>http://www.yazilimcilardunyasi.com/2017/01/cocomo-constructive-costing-model.html</a:t>
            </a:r>
            <a:endParaRPr lang="tr-TR" dirty="0"/>
          </a:p>
          <a:p>
            <a:endParaRPr lang="tr-TR" dirty="0"/>
          </a:p>
          <a:p>
            <a:r>
              <a:rPr lang="tr-TR" dirty="0"/>
              <a:t>Sadi Evren Şeker – </a:t>
            </a:r>
            <a:r>
              <a:rPr lang="tr-TR" dirty="0" err="1"/>
              <a:t>BilgisayarKavramları</a:t>
            </a:r>
            <a:r>
              <a:rPr lang="tr-TR" dirty="0"/>
              <a:t> </a:t>
            </a:r>
            <a:r>
              <a:rPr lang="tr-TR" dirty="0" err="1"/>
              <a:t>youtube</a:t>
            </a:r>
            <a:r>
              <a:rPr lang="tr-TR" dirty="0"/>
              <a:t> kanalı</a:t>
            </a:r>
          </a:p>
        </p:txBody>
      </p:sp>
    </p:spTree>
    <p:extLst>
      <p:ext uri="{BB962C8B-B14F-4D97-AF65-F5344CB8AC3E}">
        <p14:creationId xmlns:p14="http://schemas.microsoft.com/office/powerpoint/2010/main" val="4195323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03F5ECF1-3073-FA40-BF5B-F6BB3170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Yazılım Maliyet </a:t>
            </a:r>
            <a:r>
              <a:rPr lang="tr-TR" dirty="0" err="1"/>
              <a:t>Tahminleme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874B69F-CB00-254A-ADDB-A32FA2AB0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r>
              <a:rPr lang="tr-TR" b="1" dirty="0"/>
              <a:t>Amaç: </a:t>
            </a:r>
            <a:r>
              <a:rPr lang="tr-TR" dirty="0"/>
              <a:t>Bir işletme yada mühendis olarak istenen bir proje için yazılım maliyet ve teslim süresi tahmini yapmak. </a:t>
            </a:r>
          </a:p>
          <a:p>
            <a:endParaRPr lang="tr-TR" sz="2600" dirty="0"/>
          </a:p>
          <a:p>
            <a:r>
              <a:rPr lang="tr-TR" dirty="0"/>
              <a:t>Bir önceki hafta gördüğümüz tahmin yönteminde olduğu gibi %100 doğruluktan bahsedemeyiz.</a:t>
            </a:r>
          </a:p>
          <a:p>
            <a:br>
              <a:rPr lang="tr-TR" dirty="0"/>
            </a:br>
            <a:endParaRPr lang="tr-TR" sz="1400" dirty="0"/>
          </a:p>
          <a:p>
            <a:pPr lvl="1" fontAlgn="base"/>
            <a:endParaRPr lang="tr-TR" sz="1400" dirty="0"/>
          </a:p>
          <a:p>
            <a:pPr lvl="1" fontAlgn="base"/>
            <a:endParaRPr lang="tr-TR" sz="1400" dirty="0"/>
          </a:p>
          <a:p>
            <a:pPr lvl="1" fontAlgn="base"/>
            <a:endParaRPr lang="tr-TR" sz="1400" dirty="0"/>
          </a:p>
          <a:p>
            <a:pPr lvl="1" fontAlgn="base"/>
            <a:endParaRPr lang="tr-TR" sz="1400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90999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4451BCB-93A7-654C-A7B5-E4DC0BC45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Maliyeti etkileyen genel  faktörler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92095BC-0D23-C94F-92B6-7EF0DACB0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Doğrudan etkileyen faktörler </a:t>
            </a:r>
          </a:p>
          <a:p>
            <a:pPr lvl="1"/>
            <a:r>
              <a:rPr lang="tr-TR" dirty="0"/>
              <a:t>Donanım, yazılım maliyetleri</a:t>
            </a:r>
          </a:p>
          <a:p>
            <a:pPr lvl="1"/>
            <a:r>
              <a:rPr lang="tr-TR" dirty="0"/>
              <a:t>Personel maliyeti</a:t>
            </a:r>
          </a:p>
          <a:p>
            <a:endParaRPr lang="tr-TR" dirty="0"/>
          </a:p>
          <a:p>
            <a:r>
              <a:rPr lang="tr-TR" dirty="0"/>
              <a:t>Dolaylı olarak etkileyen faktörler</a:t>
            </a:r>
          </a:p>
          <a:p>
            <a:pPr lvl="1"/>
            <a:r>
              <a:rPr lang="tr-TR" dirty="0"/>
              <a:t>Kira, elektrik, muhasebe</a:t>
            </a:r>
          </a:p>
        </p:txBody>
      </p:sp>
    </p:spTree>
    <p:extLst>
      <p:ext uri="{BB962C8B-B14F-4D97-AF65-F5344CB8AC3E}">
        <p14:creationId xmlns:p14="http://schemas.microsoft.com/office/powerpoint/2010/main" val="3894830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678D260-E6B0-6143-9EE3-155D5167A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Maliyet etkileyen faktörler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05F3393-F2D2-E04F-B1A4-A4B78EED8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Fiyat teklifi yaparken </a:t>
            </a:r>
          </a:p>
          <a:p>
            <a:pPr lvl="1"/>
            <a:r>
              <a:rPr lang="tr-TR" dirty="0"/>
              <a:t>Pazar durumu: Rekabet durumumuz</a:t>
            </a:r>
          </a:p>
          <a:p>
            <a:pPr lvl="1"/>
            <a:r>
              <a:rPr lang="tr-TR" dirty="0"/>
              <a:t>Kontratta bulunan müşteri talepleri</a:t>
            </a:r>
          </a:p>
          <a:p>
            <a:pPr lvl="1"/>
            <a:r>
              <a:rPr lang="tr-TR" dirty="0"/>
              <a:t>Re-</a:t>
            </a:r>
            <a:r>
              <a:rPr lang="tr-TR" dirty="0" err="1"/>
              <a:t>usebility</a:t>
            </a:r>
            <a:endParaRPr lang="tr-TR" dirty="0"/>
          </a:p>
          <a:p>
            <a:pPr lvl="1"/>
            <a:r>
              <a:rPr lang="tr-TR" dirty="0"/>
              <a:t>Belirsizlikler</a:t>
            </a:r>
          </a:p>
          <a:p>
            <a:pPr lvl="1"/>
            <a:r>
              <a:rPr lang="tr-TR" dirty="0"/>
              <a:t>Yazılım lisansları</a:t>
            </a:r>
          </a:p>
          <a:p>
            <a:pPr lvl="1"/>
            <a:r>
              <a:rPr lang="tr-TR" dirty="0"/>
              <a:t>Üretkenlik (Yazılımın türü ve kritikliği)</a:t>
            </a:r>
          </a:p>
          <a:p>
            <a:pPr lvl="2"/>
            <a:r>
              <a:rPr lang="tr-TR" dirty="0"/>
              <a:t>Gerçek zamanlı sistem, e-ticaret- yapay zeka, robotik</a:t>
            </a:r>
          </a:p>
          <a:p>
            <a:pPr lvl="1"/>
            <a:r>
              <a:rPr lang="tr-TR" dirty="0"/>
              <a:t>Doğrudan etkileyen faktörler</a:t>
            </a:r>
          </a:p>
          <a:p>
            <a:pPr lvl="2"/>
            <a:r>
              <a:rPr lang="tr-TR" dirty="0"/>
              <a:t>Personel</a:t>
            </a:r>
          </a:p>
          <a:p>
            <a:pPr lvl="1"/>
            <a:r>
              <a:rPr lang="tr-TR" dirty="0"/>
              <a:t>Dolaylı etkileyen faktörler</a:t>
            </a:r>
          </a:p>
          <a:p>
            <a:pPr lvl="2"/>
            <a:r>
              <a:rPr lang="tr-TR" dirty="0"/>
              <a:t>Kira, elektrik, muhasebe</a:t>
            </a:r>
          </a:p>
        </p:txBody>
      </p:sp>
    </p:spTree>
    <p:extLst>
      <p:ext uri="{BB962C8B-B14F-4D97-AF65-F5344CB8AC3E}">
        <p14:creationId xmlns:p14="http://schemas.microsoft.com/office/powerpoint/2010/main" val="2014288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6227CF6-865E-1047-91CD-FE74B5B8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Ölçülebilecek yöntemler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D939C69-697E-3F4A-805E-90E5E7F79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Proje kaç satır kod ile gerçekleştirilebilecek</a:t>
            </a:r>
          </a:p>
          <a:p>
            <a:pPr lvl="1"/>
            <a:r>
              <a:rPr lang="tr-TR" dirty="0" err="1"/>
              <a:t>Line</a:t>
            </a:r>
            <a:r>
              <a:rPr lang="tr-TR" dirty="0"/>
              <a:t> of </a:t>
            </a:r>
            <a:r>
              <a:rPr lang="tr-TR" dirty="0" err="1"/>
              <a:t>code</a:t>
            </a:r>
            <a:r>
              <a:rPr lang="tr-TR" dirty="0"/>
              <a:t> (en basit, ilkel yöntemlerden)</a:t>
            </a:r>
          </a:p>
          <a:p>
            <a:pPr lvl="1"/>
            <a:r>
              <a:rPr lang="tr-TR" dirty="0"/>
              <a:t>(</a:t>
            </a:r>
            <a:r>
              <a:rPr lang="tr-TR" i="1" dirty="0"/>
              <a:t>satır sayısı yakın olanlar için yakın tutarda satış miktarı</a:t>
            </a:r>
            <a:r>
              <a:rPr lang="tr-TR" dirty="0"/>
              <a:t>)</a:t>
            </a:r>
          </a:p>
          <a:p>
            <a:r>
              <a:rPr lang="tr-TR" dirty="0"/>
              <a:t>Etkileyen faktörler</a:t>
            </a:r>
          </a:p>
          <a:p>
            <a:pPr lvl="1"/>
            <a:r>
              <a:rPr lang="tr-TR" dirty="0"/>
              <a:t>Programcının verimliliği</a:t>
            </a:r>
          </a:p>
          <a:p>
            <a:pPr lvl="1"/>
            <a:r>
              <a:rPr lang="tr-TR" dirty="0"/>
              <a:t>Kullanılan programlama dili, tecrübe</a:t>
            </a:r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EEEFC3D-4A5D-C74F-8E08-C01CC9F82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3534175"/>
            <a:ext cx="66548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98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66F38D9-6989-1441-8670-E1C35FE7A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Fonksiyon</a:t>
            </a:r>
            <a:br>
              <a:rPr lang="tr-TR" dirty="0"/>
            </a:br>
            <a:r>
              <a:rPr lang="tr-TR" dirty="0"/>
              <a:t>modül sayısı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745F90A-215B-A44E-AA02-C6E4780FC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r>
              <a:rPr lang="tr-TR" dirty="0" err="1"/>
              <a:t>Line</a:t>
            </a:r>
            <a:r>
              <a:rPr lang="tr-TR" dirty="0"/>
              <a:t> of </a:t>
            </a:r>
            <a:r>
              <a:rPr lang="tr-TR" dirty="0" err="1"/>
              <a:t>Code</a:t>
            </a:r>
            <a:r>
              <a:rPr lang="tr-TR" dirty="0"/>
              <a:t> benzer, satır sayısı yerine, modül/ekran/fonksiyon yada girdi/çıktı sayısı gibi </a:t>
            </a:r>
            <a:r>
              <a:rPr lang="tr-TR" dirty="0" err="1"/>
              <a:t>parametler</a:t>
            </a:r>
            <a:r>
              <a:rPr lang="tr-TR" dirty="0"/>
              <a:t> hesaplar.</a:t>
            </a:r>
          </a:p>
          <a:p>
            <a:pPr lvl="1"/>
            <a:r>
              <a:rPr lang="tr-TR" dirty="0"/>
              <a:t>LOC = a*n</a:t>
            </a:r>
          </a:p>
          <a:p>
            <a:pPr lvl="2"/>
            <a:r>
              <a:rPr lang="tr-TR" dirty="0"/>
              <a:t>a=&gt; ağırlık faktörü </a:t>
            </a:r>
          </a:p>
          <a:p>
            <a:pPr lvl="2"/>
            <a:r>
              <a:rPr lang="tr-TR" dirty="0"/>
              <a:t>n=&gt; fonksiyon sayısı</a:t>
            </a:r>
          </a:p>
          <a:p>
            <a:r>
              <a:rPr lang="tr-TR" dirty="0"/>
              <a:t>Katsayıların seçimi ile ilgili ortak bir standart yada pi sayısı gibi bir sabit yoktur. Pazardaki veya işletmede yer alan mevcut yazılım ve tecrübeler doğrultusunda seçilebilir. Önemli olan tablonun genel mantığıdır.</a:t>
            </a:r>
          </a:p>
          <a:p>
            <a:pPr lvl="2"/>
            <a:endParaRPr lang="tr-TR" dirty="0"/>
          </a:p>
          <a:p>
            <a:pPr lvl="2"/>
            <a:endParaRPr lang="tr-TR" dirty="0"/>
          </a:p>
          <a:p>
            <a:pPr lvl="2"/>
            <a:endParaRPr lang="tr-TR" dirty="0"/>
          </a:p>
          <a:p>
            <a:pPr lvl="2"/>
            <a:endParaRPr lang="tr-TR" dirty="0"/>
          </a:p>
          <a:p>
            <a:pPr lvl="2"/>
            <a:endParaRPr lang="tr-TR" dirty="0"/>
          </a:p>
          <a:p>
            <a:pPr lvl="2"/>
            <a:endParaRPr lang="tr-TR" dirty="0"/>
          </a:p>
          <a:p>
            <a:pPr lvl="2"/>
            <a:endParaRPr lang="tr-TR" dirty="0"/>
          </a:p>
          <a:p>
            <a:pPr lvl="2"/>
            <a:endParaRPr lang="tr-TR" dirty="0"/>
          </a:p>
          <a:p>
            <a:pPr lvl="2"/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B1BA51C0-38B4-8C4B-B543-0BFFDCF66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080" y="3617843"/>
            <a:ext cx="4194681" cy="236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727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FBF0CB3-B79D-4C48-BDD5-577561611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Object </a:t>
            </a:r>
            <a:r>
              <a:rPr lang="tr-TR" dirty="0" err="1"/>
              <a:t>points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755BDDA-11A3-7947-B83A-5092658F9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Fonksiyon/metot/ekran sayısından daha özele giren bir kavramdır. Bu sefer ekranda yer alan </a:t>
            </a:r>
            <a:r>
              <a:rPr lang="tr-TR" dirty="0" err="1"/>
              <a:t>input</a:t>
            </a:r>
            <a:r>
              <a:rPr lang="tr-TR" dirty="0"/>
              <a:t>, buton sayısını çarpan olarak kabul ediyoruz.</a:t>
            </a:r>
          </a:p>
          <a:p>
            <a:endParaRPr lang="tr-TR" dirty="0"/>
          </a:p>
          <a:p>
            <a:pPr algn="just"/>
            <a:r>
              <a:rPr lang="tr-TR" dirty="0"/>
              <a:t>Fakat tasarım aşamasında </a:t>
            </a:r>
            <a:r>
              <a:rPr lang="tr-TR" dirty="0" err="1"/>
              <a:t>input</a:t>
            </a:r>
            <a:r>
              <a:rPr lang="tr-TR" dirty="0"/>
              <a:t> sayısını tam olarak kestiremeyebiliriz.</a:t>
            </a:r>
          </a:p>
        </p:txBody>
      </p:sp>
    </p:spTree>
    <p:extLst>
      <p:ext uri="{BB962C8B-B14F-4D97-AF65-F5344CB8AC3E}">
        <p14:creationId xmlns:p14="http://schemas.microsoft.com/office/powerpoint/2010/main" val="3320543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B345FA37-6708-1843-865E-D0FE2753A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Maliyet hesaplamayı olumsuz etkileyebilecek faktörler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BD95BC5-CEB4-0E48-B9A7-1FD736E0C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Modüller eş değer zorlukta/kalitede değildir.</a:t>
            </a:r>
          </a:p>
          <a:p>
            <a:r>
              <a:rPr lang="tr-TR" dirty="0"/>
              <a:t>Çalışma ortamı verimliliği etkileyebilir. </a:t>
            </a:r>
          </a:p>
          <a:p>
            <a:r>
              <a:rPr lang="tr-TR" dirty="0"/>
              <a:t>Teknoloji desteği, dokümantasyon süreci.</a:t>
            </a:r>
          </a:p>
          <a:p>
            <a:r>
              <a:rPr lang="tr-TR" dirty="0"/>
              <a:t>İşlem, yazılım kalitesi, testler.</a:t>
            </a:r>
          </a:p>
          <a:p>
            <a:r>
              <a:rPr lang="tr-TR" dirty="0"/>
              <a:t>Donanım kaynaklarının verimliliği.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525847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1E740E3-2B5E-7245-8659-792483D38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Tahmin modelleri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4A118EA-BE04-164D-9C05-2AA9F1CAE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Algoritmik</a:t>
            </a:r>
            <a:r>
              <a:rPr lang="tr-TR" dirty="0"/>
              <a:t> tahmin modelleri</a:t>
            </a:r>
          </a:p>
          <a:p>
            <a:r>
              <a:rPr lang="tr-TR" dirty="0"/>
              <a:t>Uzman değerlendirmesi (tecrübe)</a:t>
            </a:r>
          </a:p>
          <a:p>
            <a:r>
              <a:rPr lang="tr-TR" dirty="0"/>
              <a:t>Analoji ile tahmin (geçmiş ve benzer deneyimlere benzeterek tahmin etme)</a:t>
            </a:r>
          </a:p>
          <a:p>
            <a:r>
              <a:rPr lang="tr-TR" dirty="0"/>
              <a:t>Parkinson yasası (</a:t>
            </a:r>
            <a:r>
              <a:rPr lang="tr-TR" i="1" dirty="0"/>
              <a:t>Bir projenin maliyeti sattığınız bedeldir.</a:t>
            </a:r>
            <a:r>
              <a:rPr lang="tr-TR" dirty="0"/>
              <a:t>)</a:t>
            </a:r>
          </a:p>
          <a:p>
            <a:r>
              <a:rPr lang="tr-TR" dirty="0"/>
              <a:t>Yukarıdan aşağıya – Aşağıdan yukarıya tahmin</a:t>
            </a:r>
          </a:p>
          <a:p>
            <a:endParaRPr lang="tr-TR" i="1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135422784"/>
      </p:ext>
    </p:extLst>
  </p:cSld>
  <p:clrMapOvr>
    <a:masterClrMapping/>
  </p:clrMapOvr>
</p:sld>
</file>

<file path=ppt/theme/theme1.xml><?xml version="1.0" encoding="utf-8"?>
<a:theme xmlns:a="http://schemas.openxmlformats.org/drawingml/2006/main" name="Çerçev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Çerçeve</Template>
  <TotalTime>1132</TotalTime>
  <Words>545</Words>
  <Application>Microsoft Macintosh PowerPoint</Application>
  <PresentationFormat>Geniş ekran</PresentationFormat>
  <Paragraphs>128</Paragraphs>
  <Slides>16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16</vt:i4>
      </vt:variant>
    </vt:vector>
  </HeadingPairs>
  <TitlesOfParts>
    <vt:vector size="19" baseType="lpstr">
      <vt:lpstr>Corbel</vt:lpstr>
      <vt:lpstr>Wingdings 2</vt:lpstr>
      <vt:lpstr>Çerçeve</vt:lpstr>
      <vt:lpstr>Yazılım Ekonomisi</vt:lpstr>
      <vt:lpstr>Yazılım Maliyet Tahminleme</vt:lpstr>
      <vt:lpstr>Maliyeti etkileyen genel  faktörler</vt:lpstr>
      <vt:lpstr>Maliyet etkileyen faktörler</vt:lpstr>
      <vt:lpstr>Ölçülebilecek yöntemler</vt:lpstr>
      <vt:lpstr>Fonksiyon modül sayısı</vt:lpstr>
      <vt:lpstr>Object points</vt:lpstr>
      <vt:lpstr>Maliyet hesaplamayı olumsuz etkileyebilecek faktörler</vt:lpstr>
      <vt:lpstr>Tahmin modelleri</vt:lpstr>
      <vt:lpstr>Yukarıdan aşağıya, aşağıdan yukarıya analiz</vt:lpstr>
      <vt:lpstr>Cocomo</vt:lpstr>
      <vt:lpstr>Basit cocomo modeli </vt:lpstr>
      <vt:lpstr>Orta cocomo modeli</vt:lpstr>
      <vt:lpstr>Cocomo II</vt:lpstr>
      <vt:lpstr>Faktörlerin seçimi</vt:lpstr>
      <vt:lpstr>Kaynaklar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Yazılım Ekonomisi</dc:title>
  <dc:creator>Microsoft Office Kullanıcısı</dc:creator>
  <cp:lastModifiedBy>Microsoft Office Kullanıcısı</cp:lastModifiedBy>
  <cp:revision>162</cp:revision>
  <dcterms:created xsi:type="dcterms:W3CDTF">2021-02-20T18:03:03Z</dcterms:created>
  <dcterms:modified xsi:type="dcterms:W3CDTF">2021-04-09T19:05:20Z</dcterms:modified>
</cp:coreProperties>
</file>

<file path=docProps/thumbnail.jpeg>
</file>